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.xml" Type="http://schemas.openxmlformats.org/officeDocument/2006/relationships/slideLayout" Id="rId2"/><Relationship Target="../media/image00.jp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2.xml" Type="http://schemas.openxmlformats.org/officeDocument/2006/relationships/slideLayout" Id="rId3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theme/theme3.xml" Type="http://schemas.openxmlformats.org/officeDocument/2006/relationships/theme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/>
        </p:nvSpPr>
        <p:spPr>
          <a:xfrm>
            <a:off y="332550" x="373950"/>
            <a:ext cy="881100" cx="8396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Foreshadowing in “The Most Dangerous Game”</a:t>
            </a:r>
          </a:p>
        </p:txBody>
      </p:sp>
      <p:sp>
        <p:nvSpPr>
          <p:cNvPr id="24" name="Shape 24"/>
          <p:cNvSpPr/>
          <p:nvPr/>
        </p:nvSpPr>
        <p:spPr>
          <a:xfrm>
            <a:off y="2056125" x="1470425"/>
            <a:ext cy="563700" cx="2454599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500" lang="en"/>
              <a:t>fore = “before”</a:t>
            </a:r>
          </a:p>
        </p:txBody>
      </p:sp>
      <p:sp>
        <p:nvSpPr>
          <p:cNvPr id="25" name="Shape 25"/>
          <p:cNvSpPr/>
          <p:nvPr/>
        </p:nvSpPr>
        <p:spPr>
          <a:xfrm>
            <a:off y="2816275" x="2404825"/>
            <a:ext cy="563700" cx="5527199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500" lang="en"/>
              <a:t>foreshadowing = “giving a warning of”</a:t>
            </a:r>
          </a:p>
        </p:txBody>
      </p:sp>
      <p:sp>
        <p:nvSpPr>
          <p:cNvPr id="26" name="Shape 26"/>
          <p:cNvSpPr/>
          <p:nvPr/>
        </p:nvSpPr>
        <p:spPr>
          <a:xfrm rot="5397468">
            <a:off y="2734470" x="1809096"/>
            <a:ext cy="416399" cx="4074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/>
        </p:nvSpPr>
        <p:spPr>
          <a:xfrm>
            <a:off y="1752600" x="78250"/>
            <a:ext cy="1573199" cx="8944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b="1" sz="2300" lang="en"/>
              <a:t>TASK:</a:t>
            </a:r>
            <a:r>
              <a:rPr sz="2300" lang="en"/>
              <a:t> On a blank sheet of paper, write down three quotes from the text that you marked as you read, including the page number.</a:t>
            </a:r>
          </a:p>
          <a:p>
            <a:pPr algn="ctr" rtl="0" lvl="0">
              <a:spcBef>
                <a:spcPts val="0"/>
              </a:spcBef>
              <a:buNone/>
            </a:pPr>
            <a:r>
              <a:rPr sz="2300" lang="en"/>
              <a:t>Next to the quote, write what event it foreshadows or “warns” us about. (To be collected)</a:t>
            </a:r>
          </a:p>
        </p:txBody>
      </p:sp>
      <p:sp>
        <p:nvSpPr>
          <p:cNvPr id="32" name="Shape 32"/>
          <p:cNvSpPr/>
          <p:nvPr/>
        </p:nvSpPr>
        <p:spPr>
          <a:xfrm>
            <a:off y="165175" x="76200"/>
            <a:ext cy="1347000" cx="8944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2300" lang="en">
                <a:solidFill>
                  <a:schemeClr val="dk1"/>
                </a:solidFill>
              </a:rPr>
              <a:t>LT: </a:t>
            </a:r>
            <a:r>
              <a:rPr sz="2300" lang="en">
                <a:solidFill>
                  <a:schemeClr val="dk1"/>
                </a:solidFill>
              </a:rPr>
              <a:t>I can analyze the plot in order to gather textual evidence that demonstrates where and how the author creates tension and suspense.</a:t>
            </a:r>
          </a:p>
        </p:txBody>
      </p:sp>
      <p:sp>
        <p:nvSpPr>
          <p:cNvPr id="33" name="Shape 33"/>
          <p:cNvSpPr/>
          <p:nvPr/>
        </p:nvSpPr>
        <p:spPr>
          <a:xfrm>
            <a:off y="3622900" x="152850"/>
            <a:ext cy="1347000" cx="8739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2300" lang="en">
                <a:solidFill>
                  <a:schemeClr val="dk1"/>
                </a:solidFill>
              </a:rPr>
              <a:t>Example: </a:t>
            </a:r>
            <a:r>
              <a:rPr sz="2300" lang="en">
                <a:solidFill>
                  <a:schemeClr val="dk1"/>
                </a:solidFill>
              </a:rPr>
              <a:t>“</a:t>
            </a:r>
            <a:r>
              <a:rPr sz="2300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suggestive name, isn't it? Sailors have a curious dread of the place.” → Foreshadows the evils Rainsford will face</a:t>
            </a:r>
          </a:p>
        </p:txBody>
      </p:sp>
      <p:sp>
        <p:nvSpPr>
          <p:cNvPr id="34" name="Shape 34"/>
          <p:cNvSpPr/>
          <p:nvPr/>
        </p:nvSpPr>
        <p:spPr>
          <a:xfrm>
            <a:off y="1379850" x="4337150"/>
            <a:ext cy="510900" cx="282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>
            <a:off y="3284850" x="4337150"/>
            <a:ext cy="510900" cx="282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/>
        </p:nvSpPr>
        <p:spPr>
          <a:xfrm>
            <a:off y="1174925" x="241125"/>
            <a:ext cy="3760800" cx="4259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en"/>
              <a:t>1.Whitney tells Rainsford about the evil reputation of the island.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2. The island is called Ship-Trap Island, and sailors fear it.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3. Zaroff tells Rainsford that he has found a new, more dangerous animal to hunt.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4. Zaroff knows that Rainsford is a famous big game hunter.</a:t>
            </a:r>
          </a:p>
        </p:txBody>
      </p:sp>
      <p:sp>
        <p:nvSpPr>
          <p:cNvPr id="41" name="Shape 41"/>
          <p:cNvSpPr/>
          <p:nvPr/>
        </p:nvSpPr>
        <p:spPr>
          <a:xfrm>
            <a:off y="228600" x="154450"/>
            <a:ext cy="803400" cx="895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2300" lang="en"/>
              <a:t>Match the statement on the left with the event that it foreshadows on the right.</a:t>
            </a:r>
          </a:p>
        </p:txBody>
      </p:sp>
      <p:sp>
        <p:nvSpPr>
          <p:cNvPr id="42" name="Shape 42"/>
          <p:cNvSpPr/>
          <p:nvPr/>
        </p:nvSpPr>
        <p:spPr>
          <a:xfrm>
            <a:off y="1174925" x="4623050"/>
            <a:ext cy="3760800" cx="4259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800" lang="en"/>
              <a:t>a. The most dangerous game that Zaroff hunts is human beings.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b. Zaroff hunts Rainsford.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c. Rainsford falls overboard and swims to the island.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d. Zaroff traps ships and captures sailors, who serve as his prey.</a:t>
            </a:r>
          </a:p>
        </p:txBody>
      </p:sp>
      <p:sp>
        <p:nvSpPr>
          <p:cNvPr id="43" name="Shape 43"/>
          <p:cNvSpPr/>
          <p:nvPr/>
        </p:nvSpPr>
        <p:spPr>
          <a:xfrm rot="3223088">
            <a:off y="2282434" x="3596001"/>
            <a:ext cy="195730" cx="164864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/>
          <p:nvPr/>
        </p:nvSpPr>
        <p:spPr>
          <a:xfrm rot="3568797">
            <a:off y="3109086" x="3512868"/>
            <a:ext cy="195669" cx="172731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/>
          <p:nvPr/>
        </p:nvSpPr>
        <p:spPr>
          <a:xfrm rot="-2255380">
            <a:off y="2375731" x="3312269"/>
            <a:ext cy="195735" cx="16908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 rot="-2886063">
            <a:off y="3339136" x="3190002"/>
            <a:ext cy="195873" cx="196849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